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5" r:id="rId4"/>
    <p:sldId id="273" r:id="rId5"/>
    <p:sldId id="257" r:id="rId6"/>
    <p:sldId id="259" r:id="rId7"/>
    <p:sldId id="269" r:id="rId8"/>
    <p:sldId id="262" r:id="rId9"/>
    <p:sldId id="264" r:id="rId10"/>
    <p:sldId id="265" r:id="rId11"/>
    <p:sldId id="283" r:id="rId12"/>
    <p:sldId id="279" r:id="rId13"/>
    <p:sldId id="261" r:id="rId14"/>
    <p:sldId id="276" r:id="rId15"/>
    <p:sldId id="284" r:id="rId16"/>
    <p:sldId id="260" r:id="rId17"/>
    <p:sldId id="258" r:id="rId18"/>
    <p:sldId id="278" r:id="rId19"/>
    <p:sldId id="274" r:id="rId20"/>
    <p:sldId id="275" r:id="rId21"/>
    <p:sldId id="263" r:id="rId22"/>
    <p:sldId id="266" r:id="rId23"/>
    <p:sldId id="280" r:id="rId24"/>
    <p:sldId id="272" r:id="rId25"/>
    <p:sldId id="267" r:id="rId26"/>
    <p:sldId id="26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96A49-553F-4C9C-81D7-B7467FBE6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D76072-0E62-4A11-9116-046FD92D7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933CFB-22C7-424A-B443-ACF8F2CC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AC6-E7B4-4253-911B-9EB44AD5AE63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FA5767-5CDA-4FC5-8E74-352578EC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FB481-1FC8-45AD-A4F2-F8BDFF22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11-EBC0-4121-82EA-8236B1052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359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DD27E-91BF-4D23-9371-4BCC0027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EA9FFF-876E-49DC-A8A3-3186BF680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5143B4-BA48-4A45-9231-A1242A69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AC6-E7B4-4253-911B-9EB44AD5AE63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A54FA6-41BC-4BED-8795-E0B0D4B6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67525B-BAB1-4775-8000-37D07973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11-EBC0-4121-82EA-8236B1052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96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A24591B-0ED2-4EE3-A475-8EB5A0B37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44E4D4-4555-4865-BBC8-AE61C322D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36CAB0-38A3-428C-8684-640C000C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AC6-E7B4-4253-911B-9EB44AD5AE63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06A0F6-54A5-4BE1-8FE3-731B80C5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96D9F7-84EC-483B-AC5A-7B7514D7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11-EBC0-4121-82EA-8236B1052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52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F0F90B-63B7-483F-ADAC-3B40D837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085BA4-124D-44D1-8A47-79FA40171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7699AA-878E-4169-9A59-5796EA64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AC6-E7B4-4253-911B-9EB44AD5AE63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755CF9-0C28-4332-B4A5-0F963D52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12A034-213B-4502-B769-D7FC96F8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11-EBC0-4121-82EA-8236B1052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6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D46A4E-A89E-41F4-8FD1-710D86499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7BC138-E26C-48DC-98A0-BC4BAF0BB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14519C-C885-424A-BAB2-8188757F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AC6-E7B4-4253-911B-9EB44AD5AE63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3AA8B4-EE8B-4F34-AD89-86C17D09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658896-36B7-4D64-AC43-735A6FC0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11-EBC0-4121-82EA-8236B1052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8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5BC4ED-5C94-4792-A735-DF167E88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466F60-F5F6-4502-946B-55A4C63B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01A937-03F4-4271-BF06-C59F538F9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B7C345-4ECC-4CF8-BB52-D41881BC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AC6-E7B4-4253-911B-9EB44AD5AE63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7B0FB2-5B6D-4BC1-8850-A5C39E50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74B30A-412D-420C-B70A-7A91C6C5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11-EBC0-4121-82EA-8236B1052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709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2E55E6-4B92-4AE0-ABD6-CD4388F68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FC47EF-BAEF-431A-9446-86D7A29BE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84D95E-8B6D-43C6-B8D6-F41547A3E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D12835E-3DFF-4A6C-B5CD-0AB43FC0C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2F1F0A-DB5D-4948-A55F-7E52F34D0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D7FB75-BB25-4BEB-AB9B-7A560CBA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AC6-E7B4-4253-911B-9EB44AD5AE63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E88E0BB-1D48-4A5A-A7B8-DA476355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E74B9B0-5B86-4F7B-893D-6D348C3B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11-EBC0-4121-82EA-8236B1052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83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E4E6D8-755F-478A-9F07-3518E820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90634B-B383-424A-B822-48F7653B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AC6-E7B4-4253-911B-9EB44AD5AE63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D64470-3A3E-4C40-8034-E59AA6361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14333D-7D91-48C3-99B5-E7FC2A3F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11-EBC0-4121-82EA-8236B1052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71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85A682-1E0A-42D2-9008-EC657B0F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AC6-E7B4-4253-911B-9EB44AD5AE63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DB68F8A-0C33-4A6D-829C-7EA4A0FA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838735-5BF2-4C52-B800-57D42819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11-EBC0-4121-82EA-8236B1052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78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D2202-CB6B-4002-984F-427391442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CB839C-68F9-4472-B931-4F4E6B3EB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81A916-792F-49FB-8171-628C3590B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12E2EF-83C7-48FE-B7D8-5E934F8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AC6-E7B4-4253-911B-9EB44AD5AE63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782EB2-2C9E-4F79-818E-A01F2E99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13018B-0A77-4FCE-B867-65C0F7DF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11-EBC0-4121-82EA-8236B1052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53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49171-30E2-4B56-BB23-B485EF59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77DCE10-8077-492C-A316-4FFA70810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540695-96E2-4D19-A067-67B9AC632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3DEF08-AB8D-43BD-A603-EF08F6C7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AC6-E7B4-4253-911B-9EB44AD5AE63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D4D8D9-AA56-4DBB-8ABC-A385EF15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734A9C-A3DE-4145-B440-141CC681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11-EBC0-4121-82EA-8236B1052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20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D2E0C9-8390-4E78-AB14-28AFC7E0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FE515A-2845-47A2-9F83-6F696F9D5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0AB579-E900-40A0-A9A8-85235A077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4AC6-E7B4-4253-911B-9EB44AD5AE63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690B9D-2D4F-48C4-ABE0-02944483E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01AEF9-3186-4ECC-B424-C888B2F9D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39B11-EBC0-4121-82EA-8236B1052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33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F9885-5089-47F5-9815-1285278B1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  <a:latin typeface="Arial Black" pitchFamily="34" charset="0"/>
              </a:rPr>
              <a:t>i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Prompt</a:t>
            </a:r>
            <a:r>
              <a:rPr lang="en-US" dirty="0" err="1" smtClean="0">
                <a:solidFill>
                  <a:schemeClr val="accent1"/>
                </a:solidFill>
                <a:latin typeface="Arial Black" pitchFamily="34" charset="0"/>
              </a:rPr>
              <a:t>U</a:t>
            </a:r>
            <a:endParaRPr lang="en-US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CAA7A2-2E14-4F55-AFCA-1D9D370DB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91191"/>
          </a:xfrm>
        </p:spPr>
        <p:txBody>
          <a:bodyPr>
            <a:normAutofit/>
          </a:bodyPr>
          <a:lstStyle/>
          <a:p>
            <a:r>
              <a:rPr lang="en-US" dirty="0"/>
              <a:t>Introductory </a:t>
            </a:r>
            <a:r>
              <a:rPr lang="en-US" dirty="0" smtClean="0"/>
              <a:t>Tutorial</a:t>
            </a:r>
          </a:p>
          <a:p>
            <a:r>
              <a:rPr lang="en-US" dirty="0" err="1" smtClean="0"/>
              <a:t>Duyen</a:t>
            </a:r>
            <a:r>
              <a:rPr lang="en-US" dirty="0" smtClean="0"/>
              <a:t> B. Vo, Ph.D. and Bradford C. Richards, Ph.D., ABPP</a:t>
            </a:r>
            <a:endParaRPr lang="en-US" dirty="0"/>
          </a:p>
          <a:p>
            <a:r>
              <a:rPr lang="en-US" dirty="0"/>
              <a:t>Cognitive Behavioral Institute of Albuquerque, NM, USA</a:t>
            </a:r>
          </a:p>
          <a:p>
            <a:r>
              <a:rPr lang="en-US" dirty="0" smtClean="0"/>
              <a:t>Email</a:t>
            </a:r>
            <a:r>
              <a:rPr lang="en-US" dirty="0"/>
              <a:t>: br@cogtherapy.com</a:t>
            </a:r>
          </a:p>
        </p:txBody>
      </p:sp>
      <p:pic>
        <p:nvPicPr>
          <p:cNvPr id="8194" name="Picture 2" descr="C:\Users\Brad\Pictures\iPromptU\ipromptu lo-res log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635" y="974498"/>
            <a:ext cx="1438275" cy="1533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7759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16B655-14F0-4D20-879C-2B5E80BE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33"/>
            <a:ext cx="10515600" cy="87011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Adding new Questions in Apple </a:t>
            </a:r>
            <a:r>
              <a:rPr lang="en-US" sz="4000" dirty="0" err="1" smtClean="0"/>
              <a:t>iOS</a:t>
            </a:r>
            <a:endParaRPr lang="en-US" sz="4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C02C0D0-33A5-4DF6-AB30-4610245E96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653" y="1235242"/>
            <a:ext cx="2928562" cy="5323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9C86A5-F19B-4C5D-8C94-119DA86D56D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3033" y="1235242"/>
            <a:ext cx="3061522" cy="5323429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DA868599-5973-4A82-AD4E-9721B121D54B}"/>
              </a:ext>
            </a:extLst>
          </p:cNvPr>
          <p:cNvSpPr/>
          <p:nvPr/>
        </p:nvSpPr>
        <p:spPr>
          <a:xfrm rot="19359636">
            <a:off x="4049703" y="1824405"/>
            <a:ext cx="425880" cy="1882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B13E8A6C-F8E9-4876-8AC2-9BC33056E630}"/>
              </a:ext>
            </a:extLst>
          </p:cNvPr>
          <p:cNvSpPr/>
          <p:nvPr/>
        </p:nvSpPr>
        <p:spPr>
          <a:xfrm>
            <a:off x="7756533" y="1362632"/>
            <a:ext cx="425880" cy="18825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9BC0EA-57F4-4004-AD0F-68C19AA12E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2373" y="1235242"/>
            <a:ext cx="3055836" cy="54953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BC190D4-7889-4D02-B52B-CF271DA2ADD0}"/>
              </a:ext>
            </a:extLst>
          </p:cNvPr>
          <p:cNvSpPr/>
          <p:nvPr/>
        </p:nvSpPr>
        <p:spPr>
          <a:xfrm>
            <a:off x="966653" y="2038525"/>
            <a:ext cx="2928562" cy="327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D5A7B7-87CE-4948-A8E8-34BD40B0A5E5}"/>
              </a:ext>
            </a:extLst>
          </p:cNvPr>
          <p:cNvSpPr/>
          <p:nvPr/>
        </p:nvSpPr>
        <p:spPr>
          <a:xfrm>
            <a:off x="7222921" y="1379410"/>
            <a:ext cx="394283" cy="28161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67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3">
            <a:extLst>
              <a:ext uri="{FF2B5EF4-FFF2-40B4-BE49-F238E27FC236}">
                <a16:creationId xmlns:a16="http://schemas.microsoft.com/office/drawing/2014/main" xmlns="" id="{DA868599-5973-4A82-AD4E-9721B121D54B}"/>
              </a:ext>
            </a:extLst>
          </p:cNvPr>
          <p:cNvSpPr/>
          <p:nvPr/>
        </p:nvSpPr>
        <p:spPr>
          <a:xfrm rot="19359636">
            <a:off x="3505418" y="1878834"/>
            <a:ext cx="425880" cy="1882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8">
            <a:extLst>
              <a:ext uri="{FF2B5EF4-FFF2-40B4-BE49-F238E27FC236}">
                <a16:creationId xmlns:a16="http://schemas.microsoft.com/office/drawing/2014/main" xmlns="" id="{B13E8A6C-F8E9-4876-8AC2-9BC33056E630}"/>
              </a:ext>
            </a:extLst>
          </p:cNvPr>
          <p:cNvSpPr/>
          <p:nvPr/>
        </p:nvSpPr>
        <p:spPr>
          <a:xfrm>
            <a:off x="6994533" y="1493260"/>
            <a:ext cx="425880" cy="18825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916B655-14F0-4D20-879C-2B5E80BE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0"/>
            <a:ext cx="10515600" cy="87011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Editing Questions in Android </a:t>
            </a:r>
            <a:endParaRPr lang="en-US" sz="4000" dirty="0"/>
          </a:p>
        </p:txBody>
      </p:sp>
      <p:pic>
        <p:nvPicPr>
          <p:cNvPr id="15" name="Picture 2" descr="C:\Users\Brad\Pictures\iPromptU\question settings andro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615" y="1168402"/>
            <a:ext cx="2973840" cy="5286826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FFE7F99-F76A-4706-BABA-9053451F1CD7}"/>
              </a:ext>
            </a:extLst>
          </p:cNvPr>
          <p:cNvSpPr/>
          <p:nvPr/>
        </p:nvSpPr>
        <p:spPr>
          <a:xfrm>
            <a:off x="444138" y="1886126"/>
            <a:ext cx="2928562" cy="327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C:\Users\Brad\Pictures\iPromptU\question list pre edit andro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9474" y="1146629"/>
            <a:ext cx="2973841" cy="5286828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7B76D2B-3785-4FD5-8ADE-9105A4241E83}"/>
              </a:ext>
            </a:extLst>
          </p:cNvPr>
          <p:cNvSpPr/>
          <p:nvPr/>
        </p:nvSpPr>
        <p:spPr>
          <a:xfrm>
            <a:off x="3996976" y="2786743"/>
            <a:ext cx="2861024" cy="231865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E7F8C06-AFB6-4B62-AC0B-64D0E09C8486}"/>
              </a:ext>
            </a:extLst>
          </p:cNvPr>
          <p:cNvSpPr/>
          <p:nvPr/>
        </p:nvSpPr>
        <p:spPr>
          <a:xfrm>
            <a:off x="6111079" y="1436914"/>
            <a:ext cx="427839" cy="27214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Brad\Pictures\iPromptU\question list in edit andro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6673" y="1228876"/>
            <a:ext cx="2984727" cy="5306181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0C29D5-1317-450D-BFD2-F261DEB2F833}"/>
              </a:ext>
            </a:extLst>
          </p:cNvPr>
          <p:cNvSpPr/>
          <p:nvPr/>
        </p:nvSpPr>
        <p:spPr>
          <a:xfrm>
            <a:off x="8225845" y="3049849"/>
            <a:ext cx="297669" cy="28828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08372" y="2808514"/>
            <a:ext cx="903514" cy="138499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Press, hold, and drag sliders to re-order questions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9" name="Arrow: Right 8">
            <a:extLst>
              <a:ext uri="{FF2B5EF4-FFF2-40B4-BE49-F238E27FC236}">
                <a16:creationId xmlns:a16="http://schemas.microsoft.com/office/drawing/2014/main" xmlns="" id="{B13E8A6C-F8E9-4876-8AC2-9BC33056E630}"/>
              </a:ext>
            </a:extLst>
          </p:cNvPr>
          <p:cNvSpPr/>
          <p:nvPr/>
        </p:nvSpPr>
        <p:spPr>
          <a:xfrm>
            <a:off x="7669447" y="4421516"/>
            <a:ext cx="425880" cy="188259"/>
          </a:xfrm>
          <a:prstGeom prst="rightArrow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321142" y="4572000"/>
            <a:ext cx="718458" cy="181588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Tap any question to edit it or delete it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8556171" y="4572000"/>
            <a:ext cx="2677886" cy="88174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8">
            <a:extLst>
              <a:ext uri="{FF2B5EF4-FFF2-40B4-BE49-F238E27FC236}">
                <a16:creationId xmlns:a16="http://schemas.microsoft.com/office/drawing/2014/main" xmlns="" id="{B13E8A6C-F8E9-4876-8AC2-9BC33056E630}"/>
              </a:ext>
            </a:extLst>
          </p:cNvPr>
          <p:cNvSpPr/>
          <p:nvPr/>
        </p:nvSpPr>
        <p:spPr>
          <a:xfrm>
            <a:off x="10750104" y="5531859"/>
            <a:ext cx="425880" cy="188259"/>
          </a:xfrm>
          <a:prstGeom prst="rightArrow">
            <a:avLst/>
          </a:prstGeom>
          <a:solidFill>
            <a:schemeClr val="accent4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9" grpId="0" animBg="1"/>
      <p:bldP spid="12" grpId="0" animBg="1"/>
      <p:bldP spid="19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3">
            <a:extLst>
              <a:ext uri="{FF2B5EF4-FFF2-40B4-BE49-F238E27FC236}">
                <a16:creationId xmlns:a16="http://schemas.microsoft.com/office/drawing/2014/main" xmlns="" id="{DA868599-5973-4A82-AD4E-9721B121D54B}"/>
              </a:ext>
            </a:extLst>
          </p:cNvPr>
          <p:cNvSpPr/>
          <p:nvPr/>
        </p:nvSpPr>
        <p:spPr>
          <a:xfrm rot="19359636">
            <a:off x="4049703" y="1824405"/>
            <a:ext cx="425880" cy="1882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8">
            <a:extLst>
              <a:ext uri="{FF2B5EF4-FFF2-40B4-BE49-F238E27FC236}">
                <a16:creationId xmlns:a16="http://schemas.microsoft.com/office/drawing/2014/main" xmlns="" id="{B13E8A6C-F8E9-4876-8AC2-9BC33056E630}"/>
              </a:ext>
            </a:extLst>
          </p:cNvPr>
          <p:cNvSpPr/>
          <p:nvPr/>
        </p:nvSpPr>
        <p:spPr>
          <a:xfrm>
            <a:off x="7723876" y="1558575"/>
            <a:ext cx="425880" cy="18825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916B655-14F0-4D20-879C-2B5E80BE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33"/>
            <a:ext cx="10515600" cy="87011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Adding new Questions on Android</a:t>
            </a:r>
            <a:endParaRPr lang="en-US" sz="4000" dirty="0"/>
          </a:p>
        </p:txBody>
      </p:sp>
      <p:pic>
        <p:nvPicPr>
          <p:cNvPr id="3074" name="Picture 2" descr="C:\Users\Brad\Pictures\iPromptU\question settings andro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816" y="1230087"/>
            <a:ext cx="2973840" cy="5286826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C190D4-7889-4D02-B52B-CF271DA2ADD0}"/>
              </a:ext>
            </a:extLst>
          </p:cNvPr>
          <p:cNvSpPr/>
          <p:nvPr/>
        </p:nvSpPr>
        <p:spPr>
          <a:xfrm>
            <a:off x="868682" y="1984097"/>
            <a:ext cx="2928562" cy="327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Brad\Pictures\iPromptU\question list pre edit andro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616" y="1240972"/>
            <a:ext cx="2973841" cy="5286828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0D5A7B7-87CE-4948-A8E8-34BD40B0A5E5}"/>
              </a:ext>
            </a:extLst>
          </p:cNvPr>
          <p:cNvSpPr/>
          <p:nvPr/>
        </p:nvSpPr>
        <p:spPr>
          <a:xfrm>
            <a:off x="7201150" y="1520925"/>
            <a:ext cx="394283" cy="28161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:\Users\Brad\Pictures\iPromptU\add a question andro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6672" y="1227666"/>
            <a:ext cx="2973842" cy="5286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16B655-14F0-4D20-879C-2B5E80BE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78"/>
            <a:ext cx="10515600" cy="87011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Other changes to </a:t>
            </a:r>
            <a:r>
              <a:rPr lang="en-US" sz="4000" dirty="0"/>
              <a:t>“Question Settings”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C02C0D0-33A5-4DF6-AB30-4610245E96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3057" y="1242023"/>
            <a:ext cx="2928562" cy="53234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5203061-10E3-4F27-B52B-362EF91E13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6667" y="1242023"/>
            <a:ext cx="2928562" cy="52457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466AA7A-A0EC-4D9D-AE99-0040E6FEC945}"/>
              </a:ext>
            </a:extLst>
          </p:cNvPr>
          <p:cNvSpPr/>
          <p:nvPr/>
        </p:nvSpPr>
        <p:spPr>
          <a:xfrm>
            <a:off x="2643057" y="2835479"/>
            <a:ext cx="1433993" cy="285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8DFF360-E3BB-4E4A-9D1B-E0FB8E80553F}"/>
              </a:ext>
            </a:extLst>
          </p:cNvPr>
          <p:cNvSpPr/>
          <p:nvPr/>
        </p:nvSpPr>
        <p:spPr>
          <a:xfrm>
            <a:off x="8000948" y="2744598"/>
            <a:ext cx="1433993" cy="285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4571EE-088C-4A62-B80B-7F0F1EE39F5E}"/>
              </a:ext>
            </a:extLst>
          </p:cNvPr>
          <p:cNvSpPr/>
          <p:nvPr/>
        </p:nvSpPr>
        <p:spPr>
          <a:xfrm>
            <a:off x="2643057" y="3697109"/>
            <a:ext cx="1433993" cy="2852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B9DD9FF-9C30-4596-ACB7-0BB9DEBCBE1D}"/>
              </a:ext>
            </a:extLst>
          </p:cNvPr>
          <p:cNvSpPr/>
          <p:nvPr/>
        </p:nvSpPr>
        <p:spPr>
          <a:xfrm>
            <a:off x="7984169" y="3713887"/>
            <a:ext cx="1433993" cy="2852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F0419CE-F8C3-4213-BF70-2BA5601E9220}"/>
              </a:ext>
            </a:extLst>
          </p:cNvPr>
          <p:cNvSpPr/>
          <p:nvPr/>
        </p:nvSpPr>
        <p:spPr>
          <a:xfrm>
            <a:off x="2642881" y="4697383"/>
            <a:ext cx="1433993" cy="2852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E1BB607-8D12-4B3B-AE32-59480F16E0E0}"/>
              </a:ext>
            </a:extLst>
          </p:cNvPr>
          <p:cNvSpPr/>
          <p:nvPr/>
        </p:nvSpPr>
        <p:spPr>
          <a:xfrm>
            <a:off x="7984168" y="4697383"/>
            <a:ext cx="1433993" cy="2852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40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16B655-14F0-4D20-879C-2B5E80BE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78"/>
            <a:ext cx="10515600" cy="870117"/>
          </a:xfrm>
        </p:spPr>
        <p:txBody>
          <a:bodyPr>
            <a:normAutofit/>
          </a:bodyPr>
          <a:lstStyle/>
          <a:p>
            <a:r>
              <a:rPr lang="en-US" sz="4000" dirty="0"/>
              <a:t>Changing “Question Settings”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1D8AB97A-B018-45CE-87FC-9D5EFA07A0D1}"/>
              </a:ext>
            </a:extLst>
          </p:cNvPr>
          <p:cNvSpPr/>
          <p:nvPr/>
        </p:nvSpPr>
        <p:spPr>
          <a:xfrm rot="18896327">
            <a:off x="5684217" y="5528122"/>
            <a:ext cx="1148003" cy="2727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CAC324-D943-4FB6-B73F-80BECCB71A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8495" y="889232"/>
            <a:ext cx="3343906" cy="5968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4082D4-10AC-49FE-9181-A23498503D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8703" y="889232"/>
            <a:ext cx="3353945" cy="59687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475B1A-BA3C-4473-A1F0-C2C339BCF384}"/>
              </a:ext>
            </a:extLst>
          </p:cNvPr>
          <p:cNvSpPr/>
          <p:nvPr/>
        </p:nvSpPr>
        <p:spPr>
          <a:xfrm>
            <a:off x="2108703" y="5972961"/>
            <a:ext cx="3353945" cy="3607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3E8E65A-9C05-4FDD-A146-27CE1E53CA3A}"/>
              </a:ext>
            </a:extLst>
          </p:cNvPr>
          <p:cNvSpPr/>
          <p:nvPr/>
        </p:nvSpPr>
        <p:spPr>
          <a:xfrm>
            <a:off x="2178996" y="2665379"/>
            <a:ext cx="1614791" cy="24319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7AA33F7-941A-4A59-A45B-B6D0D3AC0D6E}"/>
              </a:ext>
            </a:extLst>
          </p:cNvPr>
          <p:cNvSpPr/>
          <p:nvPr/>
        </p:nvSpPr>
        <p:spPr>
          <a:xfrm>
            <a:off x="2151975" y="3636909"/>
            <a:ext cx="1614791" cy="24319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61D47DD-5F60-49FF-8212-CF830E721FA6}"/>
              </a:ext>
            </a:extLst>
          </p:cNvPr>
          <p:cNvSpPr/>
          <p:nvPr/>
        </p:nvSpPr>
        <p:spPr>
          <a:xfrm>
            <a:off x="3802439" y="4752351"/>
            <a:ext cx="1614791" cy="24319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23C6D5F-6401-4E97-9B18-02CDDB9D8836}"/>
              </a:ext>
            </a:extLst>
          </p:cNvPr>
          <p:cNvSpPr txBox="1">
            <a:spLocks/>
          </p:cNvSpPr>
          <p:nvPr/>
        </p:nvSpPr>
        <p:spPr>
          <a:xfrm>
            <a:off x="914400" y="2076739"/>
            <a:ext cx="10515600" cy="146111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More advanced functions: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Changing Alert Settings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(Suggestion: don’t do it unless you know you really need to)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3C6D5F-6401-4E97-9B18-02CDDB9D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36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Changing “Alert Settings”: Click “Edit”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56C80D-B5C8-4ED9-954E-F94AD9F602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5412" y="1155033"/>
            <a:ext cx="2770094" cy="508117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FAB0460-525C-4D8E-A342-8DC9083FBAAF}"/>
              </a:ext>
            </a:extLst>
          </p:cNvPr>
          <p:cNvSpPr/>
          <p:nvPr/>
        </p:nvSpPr>
        <p:spPr>
          <a:xfrm>
            <a:off x="5059866" y="5855368"/>
            <a:ext cx="705853" cy="4770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4C4A67E-9FD2-4696-8FF3-3CB1A7316BC1}"/>
              </a:ext>
            </a:extLst>
          </p:cNvPr>
          <p:cNvSpPr/>
          <p:nvPr/>
        </p:nvSpPr>
        <p:spPr>
          <a:xfrm>
            <a:off x="7157617" y="5093370"/>
            <a:ext cx="705853" cy="4770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0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16B655-14F0-4D20-879C-2B5E80BE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971"/>
            <a:ext cx="10515600" cy="870117"/>
          </a:xfrm>
        </p:spPr>
        <p:txBody>
          <a:bodyPr>
            <a:normAutofit/>
          </a:bodyPr>
          <a:lstStyle/>
          <a:p>
            <a:r>
              <a:rPr lang="en-US" sz="4000" dirty="0"/>
              <a:t>Changing “Alert Settings</a:t>
            </a:r>
            <a:r>
              <a:rPr lang="en-US" sz="4000" dirty="0" smtClean="0"/>
              <a:t>” Apple 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83D9FD-44EF-4AD2-AF43-F5ABB78F82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720" y="1234756"/>
            <a:ext cx="2948206" cy="525763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40D39883-7ECA-4B89-A2D3-0925E2DAEFCB}"/>
              </a:ext>
            </a:extLst>
          </p:cNvPr>
          <p:cNvSpPr/>
          <p:nvPr/>
        </p:nvSpPr>
        <p:spPr>
          <a:xfrm>
            <a:off x="2452665" y="2005263"/>
            <a:ext cx="1042898" cy="4491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DB69583-66A5-462D-829D-D4D8740355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7972" y="1234756"/>
            <a:ext cx="2948205" cy="537556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60F33C12-CF0A-4F35-A4A9-E304F29988FC}"/>
              </a:ext>
            </a:extLst>
          </p:cNvPr>
          <p:cNvSpPr/>
          <p:nvPr/>
        </p:nvSpPr>
        <p:spPr>
          <a:xfrm>
            <a:off x="5723061" y="2105192"/>
            <a:ext cx="918198" cy="2727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B1F1C09-CA90-4DF5-B597-0365E77E5F7C}"/>
              </a:ext>
            </a:extLst>
          </p:cNvPr>
          <p:cNvSpPr/>
          <p:nvPr/>
        </p:nvSpPr>
        <p:spPr>
          <a:xfrm>
            <a:off x="7626485" y="3531140"/>
            <a:ext cx="1819072" cy="389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4E66EA0-BDAC-4CC6-9C51-F83B38EE9082}"/>
              </a:ext>
            </a:extLst>
          </p:cNvPr>
          <p:cNvSpPr/>
          <p:nvPr/>
        </p:nvSpPr>
        <p:spPr>
          <a:xfrm>
            <a:off x="2452665" y="3083668"/>
            <a:ext cx="2924261" cy="6517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6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ad\Pictures\iPromptU\alert settings andro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1057" y="1277252"/>
            <a:ext cx="2900364" cy="5156203"/>
          </a:xfrm>
          <a:prstGeom prst="rect">
            <a:avLst/>
          </a:prstGeom>
          <a:noFill/>
        </p:spPr>
      </p:pic>
      <p:pic>
        <p:nvPicPr>
          <p:cNvPr id="4" name="Picture 2" descr="C:\Users\Brad\Pictures\iPromptU\main screen andro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3859" y="1263956"/>
            <a:ext cx="2895598" cy="5147730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916B655-14F0-4D20-879C-2B5E80BE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971"/>
            <a:ext cx="10515600" cy="870117"/>
          </a:xfrm>
        </p:spPr>
        <p:txBody>
          <a:bodyPr>
            <a:normAutofit/>
          </a:bodyPr>
          <a:lstStyle/>
          <a:p>
            <a:r>
              <a:rPr lang="en-US" sz="4000" dirty="0"/>
              <a:t>Changing “Alert Settings</a:t>
            </a:r>
            <a:r>
              <a:rPr lang="en-US" sz="4000" dirty="0" smtClean="0"/>
              <a:t>” Android </a:t>
            </a:r>
            <a:endParaRPr lang="en-US" sz="4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4C4A67E-9FD2-4696-8FF3-3CB1A7316BC1}"/>
              </a:ext>
            </a:extLst>
          </p:cNvPr>
          <p:cNvSpPr/>
          <p:nvPr/>
        </p:nvSpPr>
        <p:spPr>
          <a:xfrm>
            <a:off x="2139303" y="5637656"/>
            <a:ext cx="705853" cy="4770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4C4A67E-9FD2-4696-8FF3-3CB1A7316BC1}"/>
              </a:ext>
            </a:extLst>
          </p:cNvPr>
          <p:cNvSpPr/>
          <p:nvPr/>
        </p:nvSpPr>
        <p:spPr>
          <a:xfrm>
            <a:off x="4207588" y="4396685"/>
            <a:ext cx="705853" cy="4770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11">
            <a:extLst>
              <a:ext uri="{FF2B5EF4-FFF2-40B4-BE49-F238E27FC236}">
                <a16:creationId xmlns:a16="http://schemas.microsoft.com/office/drawing/2014/main" xmlns="" id="{60F33C12-CF0A-4F35-A4A9-E304F29988FC}"/>
              </a:ext>
            </a:extLst>
          </p:cNvPr>
          <p:cNvSpPr/>
          <p:nvPr/>
        </p:nvSpPr>
        <p:spPr>
          <a:xfrm>
            <a:off x="5091690" y="4500049"/>
            <a:ext cx="918198" cy="2727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16B655-14F0-4D20-879C-2B5E80BE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971"/>
            <a:ext cx="10515600" cy="870117"/>
          </a:xfrm>
        </p:spPr>
        <p:txBody>
          <a:bodyPr>
            <a:normAutofit/>
          </a:bodyPr>
          <a:lstStyle/>
          <a:p>
            <a:r>
              <a:rPr lang="en-US" sz="4000" dirty="0"/>
              <a:t>Changing “Alert Settings”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C215CB-6089-4063-B439-DA4C16E1FF3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015" y="1234757"/>
            <a:ext cx="2639462" cy="525763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565B9CE7-3379-4C94-9652-6D6A8FDA86C2}"/>
              </a:ext>
            </a:extLst>
          </p:cNvPr>
          <p:cNvSpPr/>
          <p:nvPr/>
        </p:nvSpPr>
        <p:spPr>
          <a:xfrm>
            <a:off x="3159172" y="2042470"/>
            <a:ext cx="1042898" cy="348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BD819BD5-EB03-4157-99C1-17B2710A50A7}"/>
              </a:ext>
            </a:extLst>
          </p:cNvPr>
          <p:cNvSpPr/>
          <p:nvPr/>
        </p:nvSpPr>
        <p:spPr>
          <a:xfrm>
            <a:off x="5213016" y="2089519"/>
            <a:ext cx="918198" cy="2727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39D1D2-0717-4F3C-AFC6-A31037AEFF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2393" y="1234756"/>
            <a:ext cx="2907048" cy="52576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DEEE00-CE5D-4A49-9788-7FA19E654857}"/>
              </a:ext>
            </a:extLst>
          </p:cNvPr>
          <p:cNvSpPr txBox="1"/>
          <p:nvPr/>
        </p:nvSpPr>
        <p:spPr>
          <a:xfrm>
            <a:off x="9404059" y="3699546"/>
            <a:ext cx="2483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Adjustable </a:t>
            </a:r>
            <a:r>
              <a:rPr lang="en-US" b="1" dirty="0" smtClean="0">
                <a:solidFill>
                  <a:srgbClr val="FF0000"/>
                </a:solidFill>
              </a:rPr>
              <a:t>timeframe for Non-Alerting Hours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FE5D8B1-D64F-41CE-8E81-5485AF3B4F08}"/>
              </a:ext>
            </a:extLst>
          </p:cNvPr>
          <p:cNvSpPr/>
          <p:nvPr/>
        </p:nvSpPr>
        <p:spPr>
          <a:xfrm>
            <a:off x="6702804" y="3305262"/>
            <a:ext cx="587229" cy="520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9C420FE-CB68-46E8-8B48-FD8AE75CC8A6}"/>
              </a:ext>
            </a:extLst>
          </p:cNvPr>
          <p:cNvSpPr/>
          <p:nvPr/>
        </p:nvSpPr>
        <p:spPr>
          <a:xfrm>
            <a:off x="6989428" y="4439175"/>
            <a:ext cx="587229" cy="520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1A942D-6E54-4BED-A261-3959A6A4CC54}"/>
              </a:ext>
            </a:extLst>
          </p:cNvPr>
          <p:cNvSpPr/>
          <p:nvPr/>
        </p:nvSpPr>
        <p:spPr>
          <a:xfrm>
            <a:off x="2377015" y="3825380"/>
            <a:ext cx="2639462" cy="5701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2F60BA6-96F5-4C74-B2FB-1A54335A0301}"/>
              </a:ext>
            </a:extLst>
          </p:cNvPr>
          <p:cNvSpPr/>
          <p:nvPr/>
        </p:nvSpPr>
        <p:spPr>
          <a:xfrm>
            <a:off x="2373772" y="2401900"/>
            <a:ext cx="2639462" cy="5701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31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0" grpId="0"/>
      <p:bldP spid="16" grpId="0" animBg="1"/>
      <p:bldP spid="17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2012, it became clear that mobile devices were here to stay, and that they were theoretically capable of delivering individually customized therapy homework</a:t>
            </a:r>
          </a:p>
          <a:p>
            <a:r>
              <a:rPr lang="en-US" dirty="0" smtClean="0"/>
              <a:t>At the Cognitive Behavioral Institute of Albuquerque, we set out to create the first App capable of doing this, on both Apple and Android</a:t>
            </a:r>
          </a:p>
          <a:p>
            <a:r>
              <a:rPr lang="en-US" dirty="0" smtClean="0"/>
              <a:t>In early 2013, we had a working prototype of </a:t>
            </a:r>
            <a:r>
              <a:rPr lang="en-US" dirty="0" err="1" smtClean="0"/>
              <a:t>iPromptU</a:t>
            </a:r>
            <a:endParaRPr lang="en-US" dirty="0" smtClean="0"/>
          </a:p>
          <a:p>
            <a:r>
              <a:rPr lang="en-US" dirty="0" smtClean="0"/>
              <a:t>In May 2013 I showed Prof. Adrian Wells the prototype while at the 2</a:t>
            </a:r>
            <a:r>
              <a:rPr lang="en-US" baseline="30000" dirty="0" smtClean="0"/>
              <a:t>nd</a:t>
            </a:r>
            <a:r>
              <a:rPr lang="en-US" dirty="0" smtClean="0"/>
              <a:t> International Conference of </a:t>
            </a:r>
            <a:r>
              <a:rPr lang="en-US" dirty="0" err="1" smtClean="0"/>
              <a:t>Metacognitive</a:t>
            </a:r>
            <a:r>
              <a:rPr lang="en-US" dirty="0" smtClean="0"/>
              <a:t> Therapy in Manchester</a:t>
            </a:r>
          </a:p>
          <a:p>
            <a:r>
              <a:rPr lang="en-US" dirty="0" smtClean="0"/>
              <a:t>In 2016 we added the ability to display multiple questions on a single form, enabling the replication of virtually any pencil and paper worksheet</a:t>
            </a:r>
          </a:p>
          <a:p>
            <a:r>
              <a:rPr lang="en-US" dirty="0" smtClean="0"/>
              <a:t>In January 2019, we first implemented “import/export” functionality for settings, enabling large-scale dissemination of research protocols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16B655-14F0-4D20-879C-2B5E80BE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971"/>
            <a:ext cx="10515600" cy="870117"/>
          </a:xfrm>
        </p:spPr>
        <p:txBody>
          <a:bodyPr>
            <a:normAutofit/>
          </a:bodyPr>
          <a:lstStyle/>
          <a:p>
            <a:r>
              <a:rPr lang="en-US" sz="4000" dirty="0"/>
              <a:t>Changing “Alert Settings”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56B2B5-ECA8-4A84-95FE-EF12E870253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2964" y="1234756"/>
            <a:ext cx="2747309" cy="52576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A5D69EF2-83D8-4D03-84E4-3743B56F5930}"/>
              </a:ext>
            </a:extLst>
          </p:cNvPr>
          <p:cNvSpPr/>
          <p:nvPr/>
        </p:nvSpPr>
        <p:spPr>
          <a:xfrm>
            <a:off x="3957226" y="2099012"/>
            <a:ext cx="1042898" cy="2727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ADCD25F-D837-4491-8DCA-9A9C02F8F0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9273" y="1234755"/>
            <a:ext cx="2907048" cy="525763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C12C68F1-9A53-435C-9175-1A5180E6637F}"/>
              </a:ext>
            </a:extLst>
          </p:cNvPr>
          <p:cNvSpPr/>
          <p:nvPr/>
        </p:nvSpPr>
        <p:spPr>
          <a:xfrm>
            <a:off x="5188801" y="2099013"/>
            <a:ext cx="918198" cy="2727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FCBC7E-09B9-4476-AFB9-6ABB66620A5E}"/>
              </a:ext>
            </a:extLst>
          </p:cNvPr>
          <p:cNvSpPr txBox="1"/>
          <p:nvPr/>
        </p:nvSpPr>
        <p:spPr>
          <a:xfrm>
            <a:off x="9404059" y="3699546"/>
            <a:ext cx="248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Adjustable timeframe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B92BE7A-916D-4889-8DD1-BBD94489A906}"/>
              </a:ext>
            </a:extLst>
          </p:cNvPr>
          <p:cNvSpPr/>
          <p:nvPr/>
        </p:nvSpPr>
        <p:spPr>
          <a:xfrm>
            <a:off x="6702804" y="3305262"/>
            <a:ext cx="587229" cy="520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AE908F5-DA12-4CAC-A149-EBC3243CBA3A}"/>
              </a:ext>
            </a:extLst>
          </p:cNvPr>
          <p:cNvSpPr/>
          <p:nvPr/>
        </p:nvSpPr>
        <p:spPr>
          <a:xfrm>
            <a:off x="6989428" y="4439175"/>
            <a:ext cx="587229" cy="520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C403FE4-388C-4B8C-9A25-6BFD2BD10B14}"/>
              </a:ext>
            </a:extLst>
          </p:cNvPr>
          <p:cNvSpPr/>
          <p:nvPr/>
        </p:nvSpPr>
        <p:spPr>
          <a:xfrm>
            <a:off x="2331311" y="3247905"/>
            <a:ext cx="2639462" cy="5701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23D6F73-3996-4F33-BE7C-0A0316F7ED8B}"/>
              </a:ext>
            </a:extLst>
          </p:cNvPr>
          <p:cNvSpPr/>
          <p:nvPr/>
        </p:nvSpPr>
        <p:spPr>
          <a:xfrm>
            <a:off x="2331311" y="2371729"/>
            <a:ext cx="2639462" cy="313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DEEE00-CE5D-4A49-9788-7FA19E654857}"/>
              </a:ext>
            </a:extLst>
          </p:cNvPr>
          <p:cNvSpPr txBox="1"/>
          <p:nvPr/>
        </p:nvSpPr>
        <p:spPr>
          <a:xfrm>
            <a:off x="9404059" y="3699546"/>
            <a:ext cx="2483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Adjustable </a:t>
            </a:r>
            <a:r>
              <a:rPr lang="en-US" b="1" dirty="0" smtClean="0">
                <a:solidFill>
                  <a:srgbClr val="FF0000"/>
                </a:solidFill>
              </a:rPr>
              <a:t>timeframe for Non-Alerting Hours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74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/>
      <p:bldP spid="17" grpId="0" animBg="1"/>
      <p:bldP spid="18" grpId="0" animBg="1"/>
      <p:bldP spid="19" grpId="0" animBg="1"/>
      <p:bldP spid="20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3C6D5F-6401-4E97-9B18-02CDDB9D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37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Accessing “Responses”: Click “Responses”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56C80D-B5C8-4ED9-954E-F94AD9F602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4486" y="1155033"/>
            <a:ext cx="2810735" cy="508117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FAB0460-525C-4D8E-A342-8DC9083FBAAF}"/>
              </a:ext>
            </a:extLst>
          </p:cNvPr>
          <p:cNvSpPr/>
          <p:nvPr/>
        </p:nvSpPr>
        <p:spPr>
          <a:xfrm>
            <a:off x="6225285" y="5864334"/>
            <a:ext cx="705853" cy="477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5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3C6D5F-6401-4E97-9B18-02CDDB9D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37"/>
            <a:ext cx="10515600" cy="789907"/>
          </a:xfrm>
        </p:spPr>
        <p:txBody>
          <a:bodyPr>
            <a:normAutofit/>
          </a:bodyPr>
          <a:lstStyle/>
          <a:p>
            <a:r>
              <a:rPr lang="en-US" sz="3400" dirty="0"/>
              <a:t>Accessing “Responses”: Deleting Response </a:t>
            </a:r>
            <a:r>
              <a:rPr lang="en-US" sz="3400" dirty="0" smtClean="0"/>
              <a:t>Entries - Apple</a:t>
            </a:r>
            <a:endParaRPr lang="en-US" sz="3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5332FA-9C6A-4785-9644-E8A60376E0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0788" y="1065385"/>
            <a:ext cx="3184601" cy="570296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EE82A112-58F9-4E98-81B0-9C5C3E09C7DA}"/>
              </a:ext>
            </a:extLst>
          </p:cNvPr>
          <p:cNvSpPr/>
          <p:nvPr/>
        </p:nvSpPr>
        <p:spPr>
          <a:xfrm>
            <a:off x="4664851" y="1246094"/>
            <a:ext cx="457200" cy="331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CA415A-E813-4A5C-8FF1-A327ADC8BA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287" y="1065385"/>
            <a:ext cx="3126563" cy="559766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FE221638-540A-4A00-A67B-A161E4EC145F}"/>
              </a:ext>
            </a:extLst>
          </p:cNvPr>
          <p:cNvSpPr/>
          <p:nvPr/>
        </p:nvSpPr>
        <p:spPr>
          <a:xfrm>
            <a:off x="5810110" y="1239823"/>
            <a:ext cx="573742" cy="206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7E73F05-8D3B-412C-8E7B-4ABCE685755B}"/>
              </a:ext>
            </a:extLst>
          </p:cNvPr>
          <p:cNvSpPr/>
          <p:nvPr/>
        </p:nvSpPr>
        <p:spPr>
          <a:xfrm>
            <a:off x="6786609" y="2110897"/>
            <a:ext cx="363220" cy="132296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56F0FCB-5051-4303-A76F-616290EC4606}"/>
              </a:ext>
            </a:extLst>
          </p:cNvPr>
          <p:cNvSpPr txBox="1"/>
          <p:nvPr/>
        </p:nvSpPr>
        <p:spPr>
          <a:xfrm>
            <a:off x="6322978" y="3570045"/>
            <a:ext cx="1118681" cy="36933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delete</a:t>
            </a:r>
          </a:p>
        </p:txBody>
      </p:sp>
    </p:spTree>
    <p:extLst>
      <p:ext uri="{BB962C8B-B14F-4D97-AF65-F5344CB8AC3E}">
        <p14:creationId xmlns:p14="http://schemas.microsoft.com/office/powerpoint/2010/main" xmlns="" val="3120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8">
            <a:extLst>
              <a:ext uri="{FF2B5EF4-FFF2-40B4-BE49-F238E27FC236}">
                <a16:creationId xmlns:a16="http://schemas.microsoft.com/office/drawing/2014/main" xmlns="" id="{FE221638-540A-4A00-A67B-A161E4EC145F}"/>
              </a:ext>
            </a:extLst>
          </p:cNvPr>
          <p:cNvSpPr/>
          <p:nvPr/>
        </p:nvSpPr>
        <p:spPr>
          <a:xfrm>
            <a:off x="4710653" y="3112166"/>
            <a:ext cx="573742" cy="206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6F0FCB-5051-4303-A76F-616290EC4606}"/>
              </a:ext>
            </a:extLst>
          </p:cNvPr>
          <p:cNvSpPr txBox="1"/>
          <p:nvPr/>
        </p:nvSpPr>
        <p:spPr>
          <a:xfrm>
            <a:off x="5332378" y="3591816"/>
            <a:ext cx="1118681" cy="36933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delete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23C6D5F-6401-4E97-9B18-02CDDB9D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37"/>
            <a:ext cx="10515600" cy="789907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Accessing “Responses”: Deleting Response </a:t>
            </a:r>
            <a:r>
              <a:rPr lang="en-US" sz="3400" dirty="0" smtClean="0"/>
              <a:t>Entries - Android</a:t>
            </a:r>
            <a:endParaRPr lang="en-US" sz="3400" dirty="0"/>
          </a:p>
        </p:txBody>
      </p:sp>
      <p:pic>
        <p:nvPicPr>
          <p:cNvPr id="4098" name="Picture 2" descr="C:\Users\Brad\Pictures\iPromptU\responses andro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931" y="1047446"/>
            <a:ext cx="3060926" cy="5441646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EE82A112-58F9-4E98-81B0-9C5C3E09C7DA}"/>
              </a:ext>
            </a:extLst>
          </p:cNvPr>
          <p:cNvSpPr/>
          <p:nvPr/>
        </p:nvSpPr>
        <p:spPr>
          <a:xfrm>
            <a:off x="1355593" y="2286001"/>
            <a:ext cx="1953663" cy="7293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6F0FCB-5051-4303-A76F-616290EC4606}"/>
              </a:ext>
            </a:extLst>
          </p:cNvPr>
          <p:cNvSpPr txBox="1"/>
          <p:nvPr/>
        </p:nvSpPr>
        <p:spPr>
          <a:xfrm>
            <a:off x="3721291" y="2459702"/>
            <a:ext cx="135145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Press &amp; hold</a:t>
            </a:r>
            <a:endParaRPr lang="en-US" dirty="0"/>
          </a:p>
        </p:txBody>
      </p:sp>
      <p:pic>
        <p:nvPicPr>
          <p:cNvPr id="4099" name="Picture 3" descr="C:\Users\Brad\Pictures\iPromptU\responses press and hold to delete andro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6844" y="1012369"/>
            <a:ext cx="3180670" cy="5654525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7E73F05-8D3B-412C-8E7B-4ABCE685755B}"/>
              </a:ext>
            </a:extLst>
          </p:cNvPr>
          <p:cNvSpPr/>
          <p:nvPr/>
        </p:nvSpPr>
        <p:spPr>
          <a:xfrm>
            <a:off x="6738256" y="3592286"/>
            <a:ext cx="1251857" cy="3918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" grpId="0" animBg="1"/>
      <p:bldP spid="18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5332FA-9C6A-4785-9644-E8A60376E0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5850" y="1065385"/>
            <a:ext cx="3184601" cy="570296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EE82A112-58F9-4E98-81B0-9C5C3E09C7DA}"/>
              </a:ext>
            </a:extLst>
          </p:cNvPr>
          <p:cNvSpPr/>
          <p:nvPr/>
        </p:nvSpPr>
        <p:spPr>
          <a:xfrm>
            <a:off x="5223251" y="1253134"/>
            <a:ext cx="457200" cy="331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" name="Arrow: Right 8">
            <a:extLst>
              <a:ext uri="{FF2B5EF4-FFF2-40B4-BE49-F238E27FC236}">
                <a16:creationId xmlns:a16="http://schemas.microsoft.com/office/drawing/2014/main" xmlns="" id="{FE221638-540A-4A00-A67B-A161E4EC145F}"/>
              </a:ext>
            </a:extLst>
          </p:cNvPr>
          <p:cNvSpPr/>
          <p:nvPr/>
        </p:nvSpPr>
        <p:spPr>
          <a:xfrm>
            <a:off x="5802192" y="1253134"/>
            <a:ext cx="573742" cy="206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BE2954-2650-41CC-BD28-6DCDF08F0B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7675" y="1065384"/>
            <a:ext cx="2350282" cy="57926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91A511A-1749-420F-904E-0C1D023D12B5}"/>
              </a:ext>
            </a:extLst>
          </p:cNvPr>
          <p:cNvSpPr/>
          <p:nvPr/>
        </p:nvSpPr>
        <p:spPr>
          <a:xfrm>
            <a:off x="6822141" y="2366682"/>
            <a:ext cx="1048871" cy="19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23C6D5F-6401-4E97-9B18-02CDDB9D8836}"/>
              </a:ext>
            </a:extLst>
          </p:cNvPr>
          <p:cNvSpPr txBox="1">
            <a:spLocks/>
          </p:cNvSpPr>
          <p:nvPr/>
        </p:nvSpPr>
        <p:spPr>
          <a:xfrm>
            <a:off x="783771" y="231934"/>
            <a:ext cx="10515600" cy="78990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Accessing “Responses”: Emailing Response Entries in Apple 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1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3C6D5F-6401-4E97-9B18-02CDDB9D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77"/>
            <a:ext cx="10515600" cy="789907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Accessing “Responses”: Emailing Response </a:t>
            </a:r>
            <a:r>
              <a:rPr lang="en-US" sz="3400" dirty="0" smtClean="0"/>
              <a:t>Entries in Android  </a:t>
            </a:r>
            <a:endParaRPr lang="en-US" sz="34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FE221638-540A-4A00-A67B-A161E4EC145F}"/>
              </a:ext>
            </a:extLst>
          </p:cNvPr>
          <p:cNvSpPr/>
          <p:nvPr/>
        </p:nvSpPr>
        <p:spPr>
          <a:xfrm>
            <a:off x="5399421" y="1884505"/>
            <a:ext cx="573742" cy="206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BE2954-2650-41CC-BD28-6DCDF08F0B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7675" y="1065384"/>
            <a:ext cx="2350282" cy="579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1A511A-1749-420F-904E-0C1D023D12B5}"/>
              </a:ext>
            </a:extLst>
          </p:cNvPr>
          <p:cNvSpPr/>
          <p:nvPr/>
        </p:nvSpPr>
        <p:spPr>
          <a:xfrm>
            <a:off x="6822141" y="2366682"/>
            <a:ext cx="1048871" cy="19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Brad\Pictures\iPromptU\responses andro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8016" y="1088572"/>
            <a:ext cx="3093584" cy="5499704"/>
          </a:xfrm>
          <a:prstGeom prst="rect">
            <a:avLst/>
          </a:prstGeo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EE82A112-58F9-4E98-81B0-9C5C3E09C7DA}"/>
              </a:ext>
            </a:extLst>
          </p:cNvPr>
          <p:cNvSpPr/>
          <p:nvPr/>
        </p:nvSpPr>
        <p:spPr>
          <a:xfrm>
            <a:off x="3144079" y="1819191"/>
            <a:ext cx="916291" cy="331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67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3C6D5F-6401-4E97-9B18-02CDDB9D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5" y="132042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App Settings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01DD64-AA12-4B1E-9C5B-56AA3EF537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248" y="1201267"/>
            <a:ext cx="2234259" cy="469330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C66663A8-77AB-4290-AB83-9E3F3F2F2456}"/>
              </a:ext>
            </a:extLst>
          </p:cNvPr>
          <p:cNvSpPr/>
          <p:nvPr/>
        </p:nvSpPr>
        <p:spPr>
          <a:xfrm>
            <a:off x="276923" y="4823012"/>
            <a:ext cx="1335452" cy="4868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F3328B-3880-4B9D-98B8-EB7EB62E2269}"/>
              </a:ext>
            </a:extLst>
          </p:cNvPr>
          <p:cNvSpPr txBox="1"/>
          <p:nvPr/>
        </p:nvSpPr>
        <p:spPr>
          <a:xfrm>
            <a:off x="1667433" y="4930588"/>
            <a:ext cx="1335741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Research utility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32675A2-34A0-4B85-A784-368403B11B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9203" y="1093101"/>
            <a:ext cx="2836000" cy="4551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DFCC409-6E92-44B6-975E-EE0A1FA71D3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75832" y="1093101"/>
            <a:ext cx="2939245" cy="3962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B5B316C-DA54-40F0-982D-ED79B5A8023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3948" y="1093101"/>
            <a:ext cx="2945255" cy="5189551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F6076C88-8272-4FC9-9452-423A20807951}"/>
              </a:ext>
            </a:extLst>
          </p:cNvPr>
          <p:cNvSpPr/>
          <p:nvPr/>
        </p:nvSpPr>
        <p:spPr>
          <a:xfrm>
            <a:off x="2752165" y="4419600"/>
            <a:ext cx="481783" cy="2316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68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3C6D5F-6401-4E97-9B18-02CDDB9D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044"/>
            <a:ext cx="10515600" cy="789907"/>
          </a:xfrm>
        </p:spPr>
        <p:txBody>
          <a:bodyPr>
            <a:normAutofit/>
          </a:bodyPr>
          <a:lstStyle/>
          <a:p>
            <a:r>
              <a:rPr lang="en-US" sz="3400" dirty="0" smtClean="0"/>
              <a:t>Preliminaries: Terms of Use, with consent to use email</a:t>
            </a:r>
            <a:endParaRPr lang="en-US" sz="3400" dirty="0"/>
          </a:p>
        </p:txBody>
      </p:sp>
      <p:pic>
        <p:nvPicPr>
          <p:cNvPr id="7171" name="Picture 3" descr="C:\Users\Brad\Pictures\iPromptU\Terms and condi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8896" y="925286"/>
            <a:ext cx="3196317" cy="5682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018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3C6D5F-6401-4E97-9B18-02CDDB9D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042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App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56C80D-B5C8-4ED9-954E-F94AD9F602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0923" y="1013518"/>
            <a:ext cx="2770094" cy="508117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34C4A67E-9FD2-4696-8FF3-3CB1A7316BC1}"/>
              </a:ext>
            </a:extLst>
          </p:cNvPr>
          <p:cNvSpPr/>
          <p:nvPr/>
        </p:nvSpPr>
        <p:spPr>
          <a:xfrm>
            <a:off x="822786" y="1148903"/>
            <a:ext cx="408593" cy="3123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01DD64-AA12-4B1E-9C5B-56AA3EF537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0736" y="900670"/>
            <a:ext cx="2836000" cy="595733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4D56AAD5-3A21-401B-AB46-4436D1DF03BF}"/>
              </a:ext>
            </a:extLst>
          </p:cNvPr>
          <p:cNvSpPr/>
          <p:nvPr/>
        </p:nvSpPr>
        <p:spPr>
          <a:xfrm>
            <a:off x="3712676" y="1323074"/>
            <a:ext cx="475130" cy="1682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4C4A67E-9FD2-4696-8FF3-3CB1A7316BC1}"/>
              </a:ext>
            </a:extLst>
          </p:cNvPr>
          <p:cNvSpPr/>
          <p:nvPr/>
        </p:nvSpPr>
        <p:spPr>
          <a:xfrm>
            <a:off x="4321629" y="3265713"/>
            <a:ext cx="1012371" cy="261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4C4A67E-9FD2-4696-8FF3-3CB1A7316BC1}"/>
              </a:ext>
            </a:extLst>
          </p:cNvPr>
          <p:cNvSpPr/>
          <p:nvPr/>
        </p:nvSpPr>
        <p:spPr>
          <a:xfrm>
            <a:off x="4321629" y="3559626"/>
            <a:ext cx="1012371" cy="261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6">
            <a:extLst>
              <a:ext uri="{FF2B5EF4-FFF2-40B4-BE49-F238E27FC236}">
                <a16:creationId xmlns:a16="http://schemas.microsoft.com/office/drawing/2014/main" xmlns="" id="{4D56AAD5-3A21-401B-AB46-4436D1DF03BF}"/>
              </a:ext>
            </a:extLst>
          </p:cNvPr>
          <p:cNvSpPr/>
          <p:nvPr/>
        </p:nvSpPr>
        <p:spPr>
          <a:xfrm>
            <a:off x="7250533" y="3304274"/>
            <a:ext cx="475130" cy="1682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6">
            <a:extLst>
              <a:ext uri="{FF2B5EF4-FFF2-40B4-BE49-F238E27FC236}">
                <a16:creationId xmlns:a16="http://schemas.microsoft.com/office/drawing/2014/main" xmlns="" id="{4D56AAD5-3A21-401B-AB46-4436D1DF03BF}"/>
              </a:ext>
            </a:extLst>
          </p:cNvPr>
          <p:cNvSpPr/>
          <p:nvPr/>
        </p:nvSpPr>
        <p:spPr>
          <a:xfrm>
            <a:off x="7250534" y="3598188"/>
            <a:ext cx="475130" cy="1682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92142" y="3189515"/>
            <a:ext cx="296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Please enter a username now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92142" y="3483430"/>
            <a:ext cx="400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enter your email address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444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3C6D5F-6401-4E97-9B18-02CDDB9D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044"/>
            <a:ext cx="10515600" cy="789907"/>
          </a:xfrm>
        </p:spPr>
        <p:txBody>
          <a:bodyPr>
            <a:normAutofit/>
          </a:bodyPr>
          <a:lstStyle/>
          <a:p>
            <a:r>
              <a:rPr lang="en-US" sz="3400" dirty="0"/>
              <a:t>Home </a:t>
            </a:r>
            <a:r>
              <a:rPr lang="en-US" sz="3400" dirty="0" smtClean="0"/>
              <a:t>Screen: Apple </a:t>
            </a:r>
            <a:r>
              <a:rPr lang="en-US" sz="3400" dirty="0" err="1" smtClean="0"/>
              <a:t>iOS</a:t>
            </a:r>
            <a:r>
              <a:rPr lang="en-US" sz="3400" dirty="0" smtClean="0"/>
              <a:t> and Android, “Immediate” mode</a:t>
            </a:r>
            <a:endParaRPr lang="en-US" sz="3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56C80D-B5C8-4ED9-954E-F94AD9F602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0342" y="1067947"/>
            <a:ext cx="2703159" cy="5081170"/>
          </a:xfrm>
          <a:prstGeom prst="rect">
            <a:avLst/>
          </a:prstGeom>
        </p:spPr>
      </p:pic>
      <p:pic>
        <p:nvPicPr>
          <p:cNvPr id="1026" name="Picture 2" descr="C:\Users\Brad\Pictures\iPromptU\main screen andro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5859" y="1077685"/>
            <a:ext cx="2895598" cy="5147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018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3C6D5F-6401-4E97-9B18-02CDDB9D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969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Home Screen: Customizing 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56C80D-B5C8-4ED9-954E-F94AD9F602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8188" y="1155033"/>
            <a:ext cx="2823883" cy="508117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FAB0460-525C-4D8E-A342-8DC9083FBAAF}"/>
              </a:ext>
            </a:extLst>
          </p:cNvPr>
          <p:cNvSpPr/>
          <p:nvPr/>
        </p:nvSpPr>
        <p:spPr>
          <a:xfrm>
            <a:off x="4880571" y="5855368"/>
            <a:ext cx="705853" cy="477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5FC540A-92BD-4FCB-A41B-E4512F8D096C}"/>
              </a:ext>
            </a:extLst>
          </p:cNvPr>
          <p:cNvSpPr/>
          <p:nvPr/>
        </p:nvSpPr>
        <p:spPr>
          <a:xfrm>
            <a:off x="5825172" y="5890285"/>
            <a:ext cx="705853" cy="477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B6B2236-44C6-4674-AC5D-BA76C27C9CCE}"/>
              </a:ext>
            </a:extLst>
          </p:cNvPr>
          <p:cNvSpPr/>
          <p:nvPr/>
        </p:nvSpPr>
        <p:spPr>
          <a:xfrm>
            <a:off x="6779674" y="5881318"/>
            <a:ext cx="705853" cy="477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5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3C6D5F-6401-4E97-9B18-02CDDB9D8836}"/>
              </a:ext>
            </a:extLst>
          </p:cNvPr>
          <p:cNvSpPr txBox="1">
            <a:spLocks/>
          </p:cNvSpPr>
          <p:nvPr/>
        </p:nvSpPr>
        <p:spPr>
          <a:xfrm>
            <a:off x="914400" y="2076739"/>
            <a:ext cx="10515600" cy="14611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Most commonly used functions: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editing your own questions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42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3C6D5F-6401-4E97-9B18-02CDDB9D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49969"/>
            <a:ext cx="11546541" cy="789907"/>
          </a:xfrm>
        </p:spPr>
        <p:txBody>
          <a:bodyPr>
            <a:noAutofit/>
          </a:bodyPr>
          <a:lstStyle/>
          <a:p>
            <a:r>
              <a:rPr lang="en-US" sz="4000" dirty="0"/>
              <a:t>Changing “Question Settings”: Click “Question Settings”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56C80D-B5C8-4ED9-954E-F94AD9F602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4728" y="1155033"/>
            <a:ext cx="2796989" cy="508117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FAB0460-525C-4D8E-A342-8DC9083FBAAF}"/>
              </a:ext>
            </a:extLst>
          </p:cNvPr>
          <p:cNvSpPr/>
          <p:nvPr/>
        </p:nvSpPr>
        <p:spPr>
          <a:xfrm>
            <a:off x="5907741" y="5873298"/>
            <a:ext cx="770965" cy="500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2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16B655-14F0-4D20-879C-2B5E80BE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0"/>
            <a:ext cx="10515600" cy="87011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Editing Questions in Apple </a:t>
            </a:r>
            <a:r>
              <a:rPr lang="en-US" sz="4000" dirty="0" err="1" smtClean="0"/>
              <a:t>iOS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C02C0D0-33A5-4DF6-AB30-4610245E96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653" y="1235242"/>
            <a:ext cx="2928562" cy="5323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9C86A5-F19B-4C5D-8C94-119DA86D56D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3033" y="1235242"/>
            <a:ext cx="3061522" cy="5323429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DA868599-5973-4A82-AD4E-9721B121D54B}"/>
              </a:ext>
            </a:extLst>
          </p:cNvPr>
          <p:cNvSpPr/>
          <p:nvPr/>
        </p:nvSpPr>
        <p:spPr>
          <a:xfrm rot="19359636">
            <a:off x="4049703" y="1824405"/>
            <a:ext cx="425880" cy="1882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22D380-914E-4316-9D07-5D481836FC6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2763" y="1235242"/>
            <a:ext cx="3061522" cy="549536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B13E8A6C-F8E9-4876-8AC2-9BC33056E630}"/>
              </a:ext>
            </a:extLst>
          </p:cNvPr>
          <p:cNvSpPr/>
          <p:nvPr/>
        </p:nvSpPr>
        <p:spPr>
          <a:xfrm>
            <a:off x="7756533" y="1362632"/>
            <a:ext cx="425880" cy="18825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FFE7F99-F76A-4706-BABA-9053451F1CD7}"/>
              </a:ext>
            </a:extLst>
          </p:cNvPr>
          <p:cNvSpPr/>
          <p:nvPr/>
        </p:nvSpPr>
        <p:spPr>
          <a:xfrm>
            <a:off x="966653" y="2038525"/>
            <a:ext cx="2928562" cy="327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E7F8C06-AFB6-4B62-AC0B-64D0E09C8486}"/>
              </a:ext>
            </a:extLst>
          </p:cNvPr>
          <p:cNvSpPr/>
          <p:nvPr/>
        </p:nvSpPr>
        <p:spPr>
          <a:xfrm>
            <a:off x="6862194" y="1362632"/>
            <a:ext cx="427839" cy="28161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7B76D2B-3785-4FD5-8ADE-9105A4241E83}"/>
              </a:ext>
            </a:extLst>
          </p:cNvPr>
          <p:cNvSpPr/>
          <p:nvPr/>
        </p:nvSpPr>
        <p:spPr>
          <a:xfrm>
            <a:off x="4563033" y="2743200"/>
            <a:ext cx="3061522" cy="169457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4B8EB81-BF5B-4FE3-9836-CF72B55AFAC0}"/>
              </a:ext>
            </a:extLst>
          </p:cNvPr>
          <p:cNvSpPr/>
          <p:nvPr/>
        </p:nvSpPr>
        <p:spPr>
          <a:xfrm>
            <a:off x="8352763" y="3249038"/>
            <a:ext cx="363220" cy="132296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00C29D5-1317-450D-BFD2-F261DEB2F833}"/>
              </a:ext>
            </a:extLst>
          </p:cNvPr>
          <p:cNvSpPr/>
          <p:nvPr/>
        </p:nvSpPr>
        <p:spPr>
          <a:xfrm>
            <a:off x="11034359" y="3245792"/>
            <a:ext cx="363220" cy="132296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F1594D0-DB53-4CF5-AB10-DA443616FB37}"/>
              </a:ext>
            </a:extLst>
          </p:cNvPr>
          <p:cNvSpPr txBox="1"/>
          <p:nvPr/>
        </p:nvSpPr>
        <p:spPr>
          <a:xfrm>
            <a:off x="7879404" y="4708186"/>
            <a:ext cx="1118681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delete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69B058-688E-4ADC-98FA-78064BA9EA3E}"/>
              </a:ext>
            </a:extLst>
          </p:cNvPr>
          <p:cNvSpPr txBox="1"/>
          <p:nvPr/>
        </p:nvSpPr>
        <p:spPr>
          <a:xfrm>
            <a:off x="10340502" y="4708186"/>
            <a:ext cx="1741601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change order of questions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9176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8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401</Words>
  <Application>Microsoft Office PowerPoint</Application>
  <PresentationFormat>Custom</PresentationFormat>
  <Paragraphs>52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iPromptU</vt:lpstr>
      <vt:lpstr>History</vt:lpstr>
      <vt:lpstr>Preliminaries: Terms of Use, with consent to use email</vt:lpstr>
      <vt:lpstr>App Settings</vt:lpstr>
      <vt:lpstr>Home Screen: Apple iOS and Android, “Immediate” mode</vt:lpstr>
      <vt:lpstr>Home Screen: Customizing Options</vt:lpstr>
      <vt:lpstr>Slide 7</vt:lpstr>
      <vt:lpstr>Changing “Question Settings”: Click “Question Settings”</vt:lpstr>
      <vt:lpstr>Editing Questions in Apple iOS </vt:lpstr>
      <vt:lpstr>Adding new Questions in Apple iOS</vt:lpstr>
      <vt:lpstr>Editing Questions in Android </vt:lpstr>
      <vt:lpstr>Adding new Questions on Android</vt:lpstr>
      <vt:lpstr>Other changes to “Question Settings” </vt:lpstr>
      <vt:lpstr>Changing “Question Settings” </vt:lpstr>
      <vt:lpstr>Slide 15</vt:lpstr>
      <vt:lpstr>Changing “Alert Settings”: Click “Edit”</vt:lpstr>
      <vt:lpstr>Changing “Alert Settings” Apple </vt:lpstr>
      <vt:lpstr>Changing “Alert Settings” Android </vt:lpstr>
      <vt:lpstr>Changing “Alert Settings” </vt:lpstr>
      <vt:lpstr>Changing “Alert Settings” </vt:lpstr>
      <vt:lpstr>Accessing “Responses”: Click “Responses”</vt:lpstr>
      <vt:lpstr>Accessing “Responses”: Deleting Response Entries - Apple</vt:lpstr>
      <vt:lpstr>Accessing “Responses”: Deleting Response Entries - Android</vt:lpstr>
      <vt:lpstr>Slide 24</vt:lpstr>
      <vt:lpstr>Accessing “Responses”: Emailing Response Entries in Android  </vt:lpstr>
      <vt:lpstr>App Settings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IPromptU</dc:title>
  <dc:creator>Duyen B Vo PhD</dc:creator>
  <cp:lastModifiedBy>Brad</cp:lastModifiedBy>
  <cp:revision>97</cp:revision>
  <dcterms:created xsi:type="dcterms:W3CDTF">2019-02-27T21:56:52Z</dcterms:created>
  <dcterms:modified xsi:type="dcterms:W3CDTF">2019-03-03T22:23:12Z</dcterms:modified>
</cp:coreProperties>
</file>